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w Cen MT" charset="-18"/>
      <p:regular r:id="rId22"/>
      <p:bold r:id="rId23"/>
      <p:italic r:id="rId24"/>
      <p:boldItalic r:id="rId25"/>
    </p:embeddedFont>
    <p:embeddedFont>
      <p:font typeface="Segoe UI" pitchFamily="34" charset="0"/>
      <p:regular r:id="rId26"/>
      <p:bold r:id="rId27"/>
      <p:italic r:id="rId28"/>
      <p:boldItalic r:id="rId29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386"/>
    <a:srgbClr val="34C3C6"/>
    <a:srgbClr val="3A1953"/>
    <a:srgbClr val="FE7006"/>
    <a:srgbClr val="FF6600"/>
    <a:srgbClr val="67B2C9"/>
    <a:srgbClr val="ED43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23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F02DA0-6C81-4DCB-AD24-BF5C7FBB0E97}" type="datetimeFigureOut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ECE722-6FCC-4AD2-BB4B-81F0A8F7A7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62A2D2-2844-4EEF-93E6-14D95911E9F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62A2D2-2844-4EEF-93E6-14D95911E9F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A4AB5-659E-4100-B169-AFEF68115F9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B5857-BF7C-40EB-A0E8-77D8C2FAEB5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3D40-1C66-4500-A42C-90514F8E671D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0A6F-A162-4877-9B9B-F87BE56806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8117-61C7-44F0-954B-D6FA6E9C07BC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3F48-3A56-49B5-891A-EDF784F2C7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A3A5-39D5-41F3-BEE5-7E300A49A951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A869-29D5-421C-B271-D075F7ADF4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F2FA-0291-4A43-8E5E-2351CEB9FDE5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4229-42B6-47D9-9BE3-84B7B3EE88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ED94-94F8-4A7C-A0AD-F657FD111C0B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98CF-8993-445B-B113-A1FD6E73CA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2688-7B6D-498B-8FF0-A751E8B627F1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2862-0FF3-4BC1-ADCB-B861F7B5A6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53DC-4A9C-4FC7-8A01-18728A4A9285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0668-E57F-4E42-88AA-C4F61FC05E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2704-8E1F-4164-9295-5E66FE25B56E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8D5A-3733-40AF-8A93-EB9BC83206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CD15-2C7F-4103-88B1-6F11729EBD4B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CC92-7D2F-46FE-BFD7-0320EA5B41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74EB-0F3F-41A0-97C1-01984C05152A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2A30-0FA6-4A06-8F85-5C87A1E2D5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0A0C-02A9-4992-8E04-DF01D6DF10A7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619C-8402-4F57-B8A8-0DE0B5C80C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C9D63-E1EC-48D1-AB4F-14E709E3CD1A}" type="datetime1">
              <a:rPr lang="pl-PL"/>
              <a:pPr>
                <a:defRPr/>
              </a:pPr>
              <a:t>2016-02-12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0C295-F2D9-4D44-A865-001BDF0C02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2213769" y="-556419"/>
            <a:ext cx="2441575" cy="686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51" name="Grupa 68"/>
          <p:cNvGrpSpPr>
            <a:grpSpLocks/>
          </p:cNvGrpSpPr>
          <p:nvPr/>
        </p:nvGrpSpPr>
        <p:grpSpPr bwMode="auto">
          <a:xfrm>
            <a:off x="7770813" y="0"/>
            <a:ext cx="1657350" cy="1657350"/>
            <a:chOff x="7096125" y="5400675"/>
            <a:chExt cx="1457325" cy="1457325"/>
          </a:xfrm>
        </p:grpSpPr>
        <p:sp>
          <p:nvSpPr>
            <p:cNvPr id="6" name="Prostokąt 5"/>
            <p:cNvSpPr/>
            <p:nvPr/>
          </p:nvSpPr>
          <p:spPr>
            <a:xfrm>
              <a:off x="7096125" y="5400675"/>
              <a:ext cx="1457325" cy="1457325"/>
            </a:xfrm>
            <a:prstGeom prst="rect">
              <a:avLst/>
            </a:prstGeom>
            <a:solidFill>
              <a:srgbClr val="3A1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93" name="Obraz 2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79386" y="5702580"/>
              <a:ext cx="1090802" cy="678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2" name="Grupa 69"/>
          <p:cNvGrpSpPr>
            <a:grpSpLocks/>
          </p:cNvGrpSpPr>
          <p:nvPr/>
        </p:nvGrpSpPr>
        <p:grpSpPr bwMode="auto">
          <a:xfrm>
            <a:off x="7077075" y="2189163"/>
            <a:ext cx="908050" cy="909637"/>
            <a:chOff x="8553450" y="4686300"/>
            <a:chExt cx="714375" cy="714375"/>
          </a:xfrm>
        </p:grpSpPr>
        <p:sp>
          <p:nvSpPr>
            <p:cNvPr id="7" name="Prostokąt 6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91" name="Obraz 2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3" name="Grupa 67"/>
          <p:cNvGrpSpPr>
            <a:grpSpLocks/>
          </p:cNvGrpSpPr>
          <p:nvPr/>
        </p:nvGrpSpPr>
        <p:grpSpPr bwMode="auto">
          <a:xfrm>
            <a:off x="8208963" y="3759200"/>
            <a:ext cx="1225550" cy="1225550"/>
            <a:chOff x="7668312" y="3801162"/>
            <a:chExt cx="885138" cy="885138"/>
          </a:xfrm>
        </p:grpSpPr>
        <p:sp>
          <p:nvSpPr>
            <p:cNvPr id="10" name="Prostokąt 9"/>
            <p:cNvSpPr/>
            <p:nvPr/>
          </p:nvSpPr>
          <p:spPr>
            <a:xfrm>
              <a:off x="7668312" y="3801162"/>
              <a:ext cx="885138" cy="8851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89" name="Obraz 3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03416" y="3955428"/>
              <a:ext cx="614930" cy="576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4" name="Grupa 62"/>
          <p:cNvGrpSpPr>
            <a:grpSpLocks/>
          </p:cNvGrpSpPr>
          <p:nvPr/>
        </p:nvGrpSpPr>
        <p:grpSpPr bwMode="auto">
          <a:xfrm>
            <a:off x="9420225" y="3090863"/>
            <a:ext cx="1885950" cy="1885950"/>
            <a:chOff x="2733363" y="0"/>
            <a:chExt cx="1885950" cy="1885950"/>
          </a:xfrm>
        </p:grpSpPr>
        <p:sp>
          <p:nvSpPr>
            <p:cNvPr id="37" name="Prostokąt 36"/>
            <p:cNvSpPr/>
            <p:nvPr/>
          </p:nvSpPr>
          <p:spPr>
            <a:xfrm>
              <a:off x="2733363" y="0"/>
              <a:ext cx="1885950" cy="1885950"/>
            </a:xfrm>
            <a:prstGeom prst="rect">
              <a:avLst/>
            </a:prstGeom>
            <a:solidFill>
              <a:srgbClr val="ED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87" name="Obraz 3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80681" y="294513"/>
              <a:ext cx="591313" cy="1289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5" name="Grupa 61"/>
          <p:cNvGrpSpPr>
            <a:grpSpLocks/>
          </p:cNvGrpSpPr>
          <p:nvPr/>
        </p:nvGrpSpPr>
        <p:grpSpPr bwMode="auto">
          <a:xfrm>
            <a:off x="9932988" y="4984750"/>
            <a:ext cx="684212" cy="684213"/>
            <a:chOff x="4619313" y="1885950"/>
            <a:chExt cx="1353657" cy="1353657"/>
          </a:xfrm>
        </p:grpSpPr>
        <p:sp>
          <p:nvSpPr>
            <p:cNvPr id="41" name="Prostokąt 40"/>
            <p:cNvSpPr/>
            <p:nvPr/>
          </p:nvSpPr>
          <p:spPr>
            <a:xfrm>
              <a:off x="4619313" y="1885950"/>
              <a:ext cx="1353657" cy="135365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85" name="Obraz 4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1347" y="2088696"/>
              <a:ext cx="509587" cy="94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6" name="Grupa 64"/>
          <p:cNvGrpSpPr>
            <a:grpSpLocks/>
          </p:cNvGrpSpPr>
          <p:nvPr/>
        </p:nvGrpSpPr>
        <p:grpSpPr bwMode="auto">
          <a:xfrm>
            <a:off x="8207375" y="4984750"/>
            <a:ext cx="922338" cy="923925"/>
            <a:chOff x="7914168" y="1257298"/>
            <a:chExt cx="1353657" cy="1353657"/>
          </a:xfrm>
        </p:grpSpPr>
        <p:sp>
          <p:nvSpPr>
            <p:cNvPr id="47" name="Prostokąt 46"/>
            <p:cNvSpPr/>
            <p:nvPr/>
          </p:nvSpPr>
          <p:spPr>
            <a:xfrm>
              <a:off x="7914168" y="1257298"/>
              <a:ext cx="1353657" cy="13536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83" name="Obraz 4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51606" y="1485624"/>
              <a:ext cx="878779" cy="87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7" name="Grupa 60"/>
          <p:cNvGrpSpPr>
            <a:grpSpLocks/>
          </p:cNvGrpSpPr>
          <p:nvPr/>
        </p:nvGrpSpPr>
        <p:grpSpPr bwMode="auto">
          <a:xfrm>
            <a:off x="7978775" y="1647825"/>
            <a:ext cx="1444625" cy="1443038"/>
            <a:chOff x="3683032" y="3239607"/>
            <a:chExt cx="936281" cy="936281"/>
          </a:xfrm>
        </p:grpSpPr>
        <p:sp>
          <p:nvSpPr>
            <p:cNvPr id="45" name="Prostokąt 44"/>
            <p:cNvSpPr/>
            <p:nvPr/>
          </p:nvSpPr>
          <p:spPr>
            <a:xfrm>
              <a:off x="3683032" y="3239607"/>
              <a:ext cx="936281" cy="936281"/>
            </a:xfrm>
            <a:prstGeom prst="rect">
              <a:avLst/>
            </a:prstGeom>
            <a:solidFill>
              <a:srgbClr val="FE7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solidFill>
                  <a:srgbClr val="FF6600"/>
                </a:solidFill>
              </a:endParaRPr>
            </a:p>
          </p:txBody>
        </p:sp>
        <p:pic>
          <p:nvPicPr>
            <p:cNvPr id="2081" name="Obraz 4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2609" y="3362975"/>
              <a:ext cx="617125" cy="689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8" name="Grupa 63"/>
          <p:cNvGrpSpPr>
            <a:grpSpLocks/>
          </p:cNvGrpSpPr>
          <p:nvPr/>
        </p:nvGrpSpPr>
        <p:grpSpPr bwMode="auto">
          <a:xfrm>
            <a:off x="6908800" y="4984750"/>
            <a:ext cx="1300163" cy="1300163"/>
            <a:chOff x="1431665" y="585213"/>
            <a:chExt cx="1300737" cy="1300737"/>
          </a:xfrm>
        </p:grpSpPr>
        <p:sp>
          <p:nvSpPr>
            <p:cNvPr id="43" name="Prostokąt 42"/>
            <p:cNvSpPr/>
            <p:nvPr/>
          </p:nvSpPr>
          <p:spPr>
            <a:xfrm>
              <a:off x="1431665" y="585213"/>
              <a:ext cx="1300737" cy="1300737"/>
            </a:xfrm>
            <a:prstGeom prst="rect">
              <a:avLst/>
            </a:prstGeom>
            <a:solidFill>
              <a:srgbClr val="67B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79" name="Obraz 4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39001" y="893823"/>
              <a:ext cx="901702" cy="62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9" name="Grupa 65"/>
          <p:cNvGrpSpPr>
            <a:grpSpLocks/>
          </p:cNvGrpSpPr>
          <p:nvPr/>
        </p:nvGrpSpPr>
        <p:grpSpPr bwMode="auto">
          <a:xfrm>
            <a:off x="10617200" y="4984750"/>
            <a:ext cx="1574800" cy="1574800"/>
            <a:chOff x="9267824" y="1257298"/>
            <a:chExt cx="1752602" cy="1752602"/>
          </a:xfrm>
        </p:grpSpPr>
        <p:sp>
          <p:nvSpPr>
            <p:cNvPr id="51" name="Prostokąt 50"/>
            <p:cNvSpPr/>
            <p:nvPr/>
          </p:nvSpPr>
          <p:spPr>
            <a:xfrm>
              <a:off x="9267824" y="1257298"/>
              <a:ext cx="1752602" cy="175260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77" name="Obraz 5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438511" y="1583820"/>
              <a:ext cx="1411227" cy="1115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0" name="Grupa 59"/>
          <p:cNvGrpSpPr>
            <a:grpSpLocks/>
          </p:cNvGrpSpPr>
          <p:nvPr/>
        </p:nvGrpSpPr>
        <p:grpSpPr bwMode="auto">
          <a:xfrm>
            <a:off x="9434513" y="0"/>
            <a:ext cx="1173162" cy="1173163"/>
            <a:chOff x="1741834" y="3239607"/>
            <a:chExt cx="1941197" cy="1941197"/>
          </a:xfrm>
        </p:grpSpPr>
        <p:sp>
          <p:nvSpPr>
            <p:cNvPr id="53" name="Prostokąt 52"/>
            <p:cNvSpPr/>
            <p:nvPr/>
          </p:nvSpPr>
          <p:spPr>
            <a:xfrm>
              <a:off x="1741834" y="3239607"/>
              <a:ext cx="1941197" cy="1941197"/>
            </a:xfrm>
            <a:prstGeom prst="rect">
              <a:avLst/>
            </a:prstGeom>
            <a:solidFill>
              <a:srgbClr val="3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75" name="Obraz 5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42028" y="3707746"/>
              <a:ext cx="1380747" cy="11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1" name="Grupa 66"/>
          <p:cNvGrpSpPr>
            <a:grpSpLocks/>
          </p:cNvGrpSpPr>
          <p:nvPr/>
        </p:nvGrpSpPr>
        <p:grpSpPr bwMode="auto">
          <a:xfrm>
            <a:off x="6870700" y="749300"/>
            <a:ext cx="896938" cy="898525"/>
            <a:chOff x="5795387" y="4099938"/>
            <a:chExt cx="1300737" cy="1300737"/>
          </a:xfrm>
        </p:grpSpPr>
        <p:sp>
          <p:nvSpPr>
            <p:cNvPr id="55" name="Prostokąt 54"/>
            <p:cNvSpPr/>
            <p:nvPr/>
          </p:nvSpPr>
          <p:spPr>
            <a:xfrm>
              <a:off x="5795387" y="4099938"/>
              <a:ext cx="1300737" cy="13007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73" name="Obraz 5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37613" y="4395216"/>
              <a:ext cx="1016324" cy="71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2" name="Grupa 58"/>
          <p:cNvGrpSpPr>
            <a:grpSpLocks/>
          </p:cNvGrpSpPr>
          <p:nvPr/>
        </p:nvGrpSpPr>
        <p:grpSpPr bwMode="auto">
          <a:xfrm>
            <a:off x="11033125" y="1939925"/>
            <a:ext cx="1158875" cy="1158875"/>
            <a:chOff x="562218" y="5180804"/>
            <a:chExt cx="1677196" cy="1677196"/>
          </a:xfrm>
        </p:grpSpPr>
        <p:sp>
          <p:nvSpPr>
            <p:cNvPr id="57" name="Prostokąt 56"/>
            <p:cNvSpPr/>
            <p:nvPr/>
          </p:nvSpPr>
          <p:spPr>
            <a:xfrm>
              <a:off x="562218" y="5180804"/>
              <a:ext cx="1677196" cy="1677196"/>
            </a:xfrm>
            <a:prstGeom prst="rect">
              <a:avLst/>
            </a:prstGeom>
            <a:solidFill>
              <a:srgbClr val="29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2071" name="Obraz 57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48699" y="5509957"/>
              <a:ext cx="904234" cy="1018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" name="pole tekstowe 73"/>
          <p:cNvSpPr txBox="1"/>
          <p:nvPr/>
        </p:nvSpPr>
        <p:spPr>
          <a:xfrm>
            <a:off x="477838" y="2457450"/>
            <a:ext cx="5856287" cy="5246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300" b="1" spc="-180" dirty="0" smtClean="0">
                <a:solidFill>
                  <a:schemeClr val="tx2">
                    <a:lumMod val="75000"/>
                  </a:schemeClr>
                </a:solidFill>
                <a:latin typeface="Tw Cen MT" pitchFamily="34" charset="-18"/>
                <a:ea typeface="Roboto Cn" pitchFamily="2" charset="0"/>
                <a:cs typeface="Segoe UI" panose="020B0502040204020203" pitchFamily="34" charset="0"/>
              </a:rPr>
              <a:t>15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  <a:latin typeface="Tw Cen MT" pitchFamily="34" charset="-18"/>
                <a:ea typeface="Roboto Cn" pitchFamily="2" charset="0"/>
                <a:cs typeface="Segoe UI" panose="020B0502040204020203" pitchFamily="34" charset="0"/>
              </a:rPr>
              <a:t> </a:t>
            </a:r>
            <a:r>
              <a:rPr lang="pl-PL" sz="3300" b="1" spc="-130" dirty="0" smtClean="0">
                <a:solidFill>
                  <a:schemeClr val="tx2">
                    <a:lumMod val="75000"/>
                  </a:schemeClr>
                </a:solidFill>
                <a:latin typeface="Tw Cen MT" pitchFamily="34" charset="-18"/>
                <a:ea typeface="Roboto Cn" pitchFamily="2" charset="0"/>
                <a:cs typeface="Segoe UI" panose="020B0502040204020203" pitchFamily="34" charset="0"/>
              </a:rPr>
              <a:t>MINUT JAZDY SAMOCHODEM</a:t>
            </a:r>
            <a:endParaRPr lang="pl-PL" sz="3300" b="1" spc="-130" dirty="0">
              <a:solidFill>
                <a:schemeClr val="tx2">
                  <a:lumMod val="75000"/>
                </a:schemeClr>
              </a:solidFill>
              <a:latin typeface="Tw Cen MT" pitchFamily="34" charset="-18"/>
              <a:ea typeface="Roboto Cn" pitchFamily="2" charset="0"/>
              <a:cs typeface="Segoe UI" panose="020B0502040204020203" pitchFamily="34" charset="0"/>
            </a:endParaRPr>
          </a:p>
        </p:txBody>
      </p:sp>
      <p:sp>
        <p:nvSpPr>
          <p:cNvPr id="75" name="pole tekstowe 74"/>
          <p:cNvSpPr txBox="1"/>
          <p:nvPr/>
        </p:nvSpPr>
        <p:spPr>
          <a:xfrm>
            <a:off x="508958" y="3019246"/>
            <a:ext cx="470139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-18"/>
                <a:ea typeface="Roboto" pitchFamily="2" charset="0"/>
                <a:cs typeface="Segoe UI" panose="020B0502040204020203" pitchFamily="34" charset="0"/>
              </a:rPr>
              <a:t>czy dystans do biblioteki publicznej jest jeszcze istotny?</a:t>
            </a:r>
            <a:endParaRPr lang="pl-PL" sz="2400" dirty="0">
              <a:solidFill>
                <a:schemeClr val="tx2">
                  <a:lumMod val="75000"/>
                </a:schemeClr>
              </a:solidFill>
              <a:latin typeface="Tw Cen MT" pitchFamily="34" charset="-18"/>
              <a:ea typeface="Roboto" pitchFamily="2" charset="0"/>
              <a:cs typeface="Segoe UI" panose="020B0502040204020203" pitchFamily="34" charset="0"/>
            </a:endParaRPr>
          </a:p>
        </p:txBody>
      </p:sp>
      <p:pic>
        <p:nvPicPr>
          <p:cNvPr id="2066" name="Obraz 7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735013"/>
            <a:ext cx="15843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pole tekstowe 77"/>
          <p:cNvSpPr txBox="1">
            <a:spLocks noChangeArrowheads="1"/>
          </p:cNvSpPr>
          <p:nvPr/>
        </p:nvSpPr>
        <p:spPr bwMode="auto">
          <a:xfrm>
            <a:off x="477838" y="4510088"/>
            <a:ext cx="4024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Tw Cen MT" pitchFamily="34" charset="-18"/>
                <a:ea typeface="Roboto Lt"/>
                <a:cs typeface="Roboto Lt"/>
              </a:rPr>
              <a:t>GRZEGORZ CZAPNIK</a:t>
            </a:r>
            <a:endParaRPr lang="pl-PL" sz="1400" dirty="0">
              <a:solidFill>
                <a:schemeClr val="bg1"/>
              </a:solidFill>
              <a:latin typeface="Tw Cen MT" pitchFamily="34" charset="-18"/>
              <a:ea typeface="Roboto Lt"/>
              <a:cs typeface="Roboto Lt"/>
            </a:endParaRPr>
          </a:p>
        </p:txBody>
      </p:sp>
      <p:sp>
        <p:nvSpPr>
          <p:cNvPr id="85" name="Prostokąt 84"/>
          <p:cNvSpPr/>
          <p:nvPr/>
        </p:nvSpPr>
        <p:spPr>
          <a:xfrm rot="16200000">
            <a:off x="5800725" y="466725"/>
            <a:ext cx="59055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69" name="Obraz 83" descr="Logotyp_V3.png"/>
          <p:cNvPicPr>
            <a:picLocks noChangeAspect="1"/>
          </p:cNvPicPr>
          <p:nvPr/>
        </p:nvPicPr>
        <p:blipFill>
          <a:blip r:embed="rId15">
            <a:lum bright="8000"/>
          </a:blip>
          <a:srcRect/>
          <a:stretch>
            <a:fillRect/>
          </a:stretch>
        </p:blipFill>
        <p:spPr bwMode="auto">
          <a:xfrm>
            <a:off x="4419600" y="6392863"/>
            <a:ext cx="3429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2549848" y="-1094110"/>
            <a:ext cx="973564" cy="60732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477838" y="1571625"/>
            <a:ext cx="5856287" cy="98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Dystans do biblioteki a liczba i aktywność czytelników – metodologia badań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10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27798" y="2606722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 Filia nr 6 Biblioteki Publicznej Łódź Śródmieście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Dane z systemu wypożyczeń od 07.07.2015 do 07.01.2016 r.  (6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miesięcy):</a:t>
            </a: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Identyfikator czytelnika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Adres zamieszkania (przetworzony na odległość do biblioteki)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Historia wypożyczeń (wybrane dane)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Analizowano liczbę czytelników i liczbę operacji w zależności od odległości miejsca zamieszkania od biblioteki.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37027" y="2606722"/>
            <a:ext cx="5445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Liczba czytelników N = 1302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w tym: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 czytelników z Łodzi – 1120 (86%)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 czytelników spoza Łodzi – 182 (14%)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Liczba operacji zarejestrowanych </a:t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w komputerowym systemie wypożyczeń = 19193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średnio operacji / czytelnika – 14,74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11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4628" y="1229863"/>
            <a:ext cx="8264715" cy="542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12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744" y="1134968"/>
            <a:ext cx="8289730" cy="541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13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9266" y="1102910"/>
            <a:ext cx="8448461" cy="552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3314119" y="-1858382"/>
            <a:ext cx="741554" cy="73697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477838" y="1571625"/>
            <a:ext cx="585628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Wnioski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14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27797" y="2606722"/>
            <a:ext cx="101539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Odległość od miejsca zamieszkania czytelnika do biblioteki wydaje się istotna przy zapisie czytelnika do badanej placówki</a:t>
            </a: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39% czytelników mieszka </a:t>
            </a:r>
            <a:r>
              <a:rPr lang="pl-PL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do 15 minut piechotą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 (1,2 km) od biblioteki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47% jest zameldowanych w odległości od 1,2 do 10,6 km (do 15 minut jazdy). 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Zależność liczby czytelników od odległości jest odwrotnie proporcjonalna.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Zaobserwowano nierównomierne rozproszenie adresów w obszarze miasta – zależy ono między innymi od bliskości innych placówek</a:t>
            </a: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Odległość od miejsca zamieszkania czytelnika do biblioteki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 nie ma silnego statystycznie związku z liczbą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wypożyczeń i zwrotów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 rejestrowanych w systemie bibliotecznym badanej biblioteki</a:t>
            </a: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3314118" y="-1066812"/>
            <a:ext cx="741554" cy="73697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518781" y="2281309"/>
            <a:ext cx="585628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Dziękuję za uwagę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15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682388" y="3780430"/>
            <a:ext cx="53270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</a:t>
            </a:r>
            <a:r>
              <a:rPr lang="pl-PL" dirty="0" smtClean="0"/>
              <a:t>r Grzegorz Czapnik</a:t>
            </a:r>
            <a:br>
              <a:rPr lang="pl-PL" dirty="0" smtClean="0"/>
            </a:br>
            <a:r>
              <a:rPr lang="pl-PL" dirty="0" smtClean="0"/>
              <a:t>Katedra Bibliotekoznawstwa i Informacji Naukowej</a:t>
            </a:r>
          </a:p>
          <a:p>
            <a:r>
              <a:rPr lang="pl-PL" dirty="0" smtClean="0"/>
              <a:t>Uniwersytet Łódzki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smtClean="0"/>
              <a:t>         </a:t>
            </a:r>
            <a:r>
              <a:rPr lang="pl-PL" b="1" dirty="0" err="1" smtClean="0"/>
              <a:t>gczapnik@uni.lodz.pl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41986" name="Picture 2" descr="C:\Documents and Settings\Tata\Ustawienia lokalne\Temporary Internet Files\Content.IE5\XJE342G3\1024px-Aiga_mail.svg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610" y="4899548"/>
            <a:ext cx="512928" cy="51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3114317" y="-1658578"/>
            <a:ext cx="640481" cy="686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477838" y="1571625"/>
            <a:ext cx="585628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Plan wystąpienia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76" name="pole tekstowe 75"/>
          <p:cNvSpPr txBox="1"/>
          <p:nvPr/>
        </p:nvSpPr>
        <p:spPr>
          <a:xfrm>
            <a:off x="477536" y="2251494"/>
            <a:ext cx="6228064" cy="3970318"/>
          </a:xfrm>
          <a:prstGeom prst="rect">
            <a:avLst/>
          </a:prstGeom>
          <a:noFill/>
        </p:spPr>
        <p:txBody>
          <a:bodyPr wrap="square" numCol="1" spcCol="180000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Dostępność bibliotek i jej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wymiary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czasowy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techniczny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geograficzny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Przedmiot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i inspiracja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badań</a:t>
            </a: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b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adania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BiblioSKAN</a:t>
            </a: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  <a:p>
            <a:pPr marL="723900" lvl="1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z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alecenia IFLA</a:t>
            </a: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Metodologia badań własnych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Osiągnięte wyniki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Wnioski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Roboto Lt" pitchFamily="2" charset="0"/>
              <a:ea typeface="Roboto Lt" pitchFamily="2" charset="0"/>
              <a:cs typeface="+mn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2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3083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mobo.pl/wp-content/uploads/2011/08/Nawigacja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7694" y="1447184"/>
            <a:ext cx="4572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/>
          <p:cNvSpPr txBox="1"/>
          <p:nvPr/>
        </p:nvSpPr>
        <p:spPr>
          <a:xfrm>
            <a:off x="180975" y="2124076"/>
            <a:ext cx="6677025" cy="387798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Opracowanie: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Pracownia Bibliotekoznawstwa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Instytut Książki i Czytelnictwa Biblioteka Narodowa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Pobrane z http://www.bn.org.pl/download/document/1423562439.doc</a:t>
            </a:r>
            <a:endParaRPr lang="pl-PL" dirty="0"/>
          </a:p>
        </p:txBody>
      </p:sp>
      <p:sp>
        <p:nvSpPr>
          <p:cNvPr id="80" name="Prostokąt 79"/>
          <p:cNvSpPr/>
          <p:nvPr/>
        </p:nvSpPr>
        <p:spPr>
          <a:xfrm rot="16200000">
            <a:off x="3134641" y="-1678900"/>
            <a:ext cx="588722" cy="6857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99" name="pole tekstowe 73"/>
          <p:cNvSpPr txBox="1">
            <a:spLocks noChangeArrowheads="1"/>
          </p:cNvSpPr>
          <p:nvPr/>
        </p:nvSpPr>
        <p:spPr bwMode="auto">
          <a:xfrm>
            <a:off x="393406" y="1571625"/>
            <a:ext cx="5940720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Dostępność – wymiar czasowy</a:t>
            </a:r>
            <a:r>
              <a:rPr lang="pl-PL" sz="2400" b="1" dirty="0" smtClean="0">
                <a:solidFill>
                  <a:schemeClr val="bg1"/>
                </a:solidFill>
                <a:latin typeface="Roboto Cn"/>
                <a:ea typeface="Roboto Cn"/>
                <a:cs typeface="Segoe UI" pitchFamily="34" charset="0"/>
              </a:rPr>
              <a:t> 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ECE8961F-95FD-4B52-A446-83D1E68CE63C}" type="slidenum">
              <a:rPr lang="pl-PL" sz="200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3</a:t>
            </a:fld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4102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8"/>
          <p:cNvSpPr txBox="1"/>
          <p:nvPr/>
        </p:nvSpPr>
        <p:spPr>
          <a:xfrm>
            <a:off x="323850" y="2276476"/>
            <a:ext cx="6210300" cy="2862322"/>
          </a:xfrm>
          <a:prstGeom prst="rect">
            <a:avLst/>
          </a:prstGeom>
          <a:noFill/>
          <a:ln>
            <a:noFill/>
          </a:ln>
        </p:spPr>
        <p:txBody>
          <a:bodyPr wrap="square" spcCol="18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Stan bibliotek w Polsce 2013 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Wybrane dane i wskaźniki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Dostępność bibliotek i ich usług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55,5% bibliotek publicznych i ich filii w 2013 r. była </a:t>
            </a:r>
            <a:r>
              <a:rPr lang="pl-PL" sz="14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czynna 5 dni w tygodniu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, </a:t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</a:b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15% – </a:t>
            </a:r>
            <a:r>
              <a:rPr lang="pl-PL" sz="14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6 dni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, dla co piątej placówki (17,4%) tydzień pracy liczył </a:t>
            </a:r>
            <a:r>
              <a:rPr lang="pl-PL" sz="14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do 3 dni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(w tym 1,5% – 1 dzień).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Prawie 1/4 placówek bibliotecznych funkcjonuje </a:t>
            </a:r>
            <a:r>
              <a:rPr lang="pl-PL" sz="14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w soboty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 (24%; 1916),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0,5% </a:t>
            </a:r>
            <a:r>
              <a:rPr lang="pl-PL" sz="14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w niedzielę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 (37).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Statystycznie biblioteka publiczna była </a:t>
            </a:r>
            <a:r>
              <a:rPr lang="pl-PL" sz="14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dostępna dla czytelników średnio 4,6 dnia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/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</a:b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w ciągu „zwykłego” tygodnia pracy, a przeciętna liczba godzin otwarcia to </a:t>
            </a:r>
            <a:b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</a:br>
            <a:r>
              <a:rPr lang="pl-PL" sz="1400" b="1" dirty="0" smtClean="0">
                <a:solidFill>
                  <a:srgbClr val="FF0000"/>
                </a:solidFill>
                <a:latin typeface="Tw Cen MT" pitchFamily="34" charset="-18"/>
                <a:ea typeface="Roboto Lt" pitchFamily="2" charset="0"/>
                <a:cs typeface="+mn-cs"/>
              </a:rPr>
              <a:t>32 godziny tygodniowo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, z tego po godzinie 16. – 6 godz. </a:t>
            </a: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  <a:cs typeface="+mn-cs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4105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17" name="Prostokąt 16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4108" name="Obraz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6" name="Obraz 19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7198242" y="4675876"/>
            <a:ext cx="4374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analizy dostępności bibliotek </a:t>
            </a:r>
            <a:br>
              <a:rPr lang="pl-PL" dirty="0" smtClean="0"/>
            </a:br>
            <a:r>
              <a:rPr lang="pl-PL" dirty="0" smtClean="0"/>
              <a:t>w czasie (dni tygodnia i godziny otwarcia, łączny czas obsługi)</a:t>
            </a:r>
            <a:endParaRPr lang="pl-PL" dirty="0"/>
          </a:p>
        </p:txBody>
      </p:sp>
      <p:pic>
        <p:nvPicPr>
          <p:cNvPr id="1026" name="Picture 2" descr="C:\Documents and Settings\Tata\Ustawienia lokalne\Temporary Internet Files\Content.IE5\AFZKONBA\24-7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9542" y="1471128"/>
            <a:ext cx="3239685" cy="2841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3140198" y="-1684458"/>
            <a:ext cx="588722" cy="686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099" name="pole tekstowe 73"/>
          <p:cNvSpPr txBox="1">
            <a:spLocks noChangeArrowheads="1"/>
          </p:cNvSpPr>
          <p:nvPr/>
        </p:nvSpPr>
        <p:spPr bwMode="auto">
          <a:xfrm>
            <a:off x="382772" y="1571625"/>
            <a:ext cx="5951353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Dostępność – wymiar techniczny</a:t>
            </a:r>
            <a:r>
              <a:rPr lang="pl-PL" sz="2400" b="1" dirty="0" smtClean="0">
                <a:solidFill>
                  <a:schemeClr val="bg1"/>
                </a:solidFill>
                <a:latin typeface="Roboto Cn"/>
                <a:ea typeface="Roboto Cn"/>
                <a:cs typeface="Segoe UI" pitchFamily="34" charset="0"/>
              </a:rPr>
              <a:t> 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ECE8961F-95FD-4B52-A446-83D1E68CE63C}" type="slidenum">
              <a:rPr lang="pl-PL" sz="200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4</a:t>
            </a:fld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4102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rostokąt 20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17" name="Prostokąt 16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4108" name="Obraz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6" name="Obraz 19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Dostepnosc_techniczna.bmp"/>
          <p:cNvPicPr>
            <a:picLocks noChangeAspect="1"/>
          </p:cNvPicPr>
          <p:nvPr/>
        </p:nvPicPr>
        <p:blipFill>
          <a:blip r:embed="rId6"/>
          <a:srcRect r="25726"/>
          <a:stretch>
            <a:fillRect/>
          </a:stretch>
        </p:blipFill>
        <p:spPr>
          <a:xfrm>
            <a:off x="458817" y="2088131"/>
            <a:ext cx="6390557" cy="3701514"/>
          </a:xfrm>
          <a:prstGeom prst="rect">
            <a:avLst/>
          </a:prstGeom>
        </p:spPr>
      </p:pic>
      <p:sp>
        <p:nvSpPr>
          <p:cNvPr id="37" name="Dowolny kształt 36"/>
          <p:cNvSpPr/>
          <p:nvPr/>
        </p:nvSpPr>
        <p:spPr>
          <a:xfrm>
            <a:off x="6814868" y="2130724"/>
            <a:ext cx="434196" cy="3666227"/>
          </a:xfrm>
          <a:custGeom>
            <a:avLst/>
            <a:gdLst>
              <a:gd name="connsiteX0" fmla="*/ 224287 w 434196"/>
              <a:gd name="connsiteY0" fmla="*/ 0 h 3614468"/>
              <a:gd name="connsiteX1" fmla="*/ 69011 w 434196"/>
              <a:gd name="connsiteY1" fmla="*/ 1017917 h 3614468"/>
              <a:gd name="connsiteX2" fmla="*/ 422694 w 434196"/>
              <a:gd name="connsiteY2" fmla="*/ 1932317 h 3614468"/>
              <a:gd name="connsiteX3" fmla="*/ 0 w 434196"/>
              <a:gd name="connsiteY3" fmla="*/ 3614468 h 361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96" h="3614468">
                <a:moveTo>
                  <a:pt x="224287" y="0"/>
                </a:moveTo>
                <a:cubicBezTo>
                  <a:pt x="130115" y="347932"/>
                  <a:pt x="35943" y="695864"/>
                  <a:pt x="69011" y="1017917"/>
                </a:cubicBezTo>
                <a:cubicBezTo>
                  <a:pt x="102079" y="1339970"/>
                  <a:pt x="434196" y="1499559"/>
                  <a:pt x="422694" y="1932317"/>
                </a:cubicBezTo>
                <a:cubicBezTo>
                  <a:pt x="411192" y="2365075"/>
                  <a:pt x="73324" y="3335547"/>
                  <a:pt x="0" y="36144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prosty 38"/>
          <p:cNvCxnSpPr/>
          <p:nvPr/>
        </p:nvCxnSpPr>
        <p:spPr>
          <a:xfrm flipH="1">
            <a:off x="448574" y="2122098"/>
            <a:ext cx="6581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>
            <a:off x="448574" y="2122098"/>
            <a:ext cx="6557" cy="3703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>
            <a:endCxn id="37" idx="3"/>
          </p:cNvCxnSpPr>
          <p:nvPr/>
        </p:nvCxnSpPr>
        <p:spPr>
          <a:xfrm flipV="1">
            <a:off x="446856" y="5796951"/>
            <a:ext cx="6368012" cy="3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az 48" descr="big_podjazd bibliote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549" y="1490662"/>
            <a:ext cx="4170748" cy="3138488"/>
          </a:xfrm>
          <a:prstGeom prst="rect">
            <a:avLst/>
          </a:prstGeom>
        </p:spPr>
      </p:pic>
      <p:sp>
        <p:nvSpPr>
          <p:cNvPr id="50" name="pole tekstowe 49"/>
          <p:cNvSpPr txBox="1"/>
          <p:nvPr/>
        </p:nvSpPr>
        <p:spPr>
          <a:xfrm>
            <a:off x="7448550" y="4686300"/>
            <a:ext cx="4119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Wymiar techniczny – liczba placówek, </a:t>
            </a:r>
          </a:p>
          <a:p>
            <a:r>
              <a:rPr lang="pl-PL" dirty="0" smtClean="0"/>
              <a:t>powierzchnia, udogodnienia dla </a:t>
            </a:r>
          </a:p>
          <a:p>
            <a:r>
              <a:rPr lang="pl-PL" dirty="0" smtClean="0"/>
              <a:t>osób niepełnosprawnych itp.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2BAB7CD8-D1B3-44C0-A4A5-3A69B6ACD3F2}" type="slidenum">
              <a:rPr lang="pl-PL" sz="200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5</a:t>
            </a:fld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5125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rostokąt 20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5131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23" name="Prostokąt 22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5135" name="Obraz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2" name="Obraz 27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e tekstowe 28"/>
          <p:cNvSpPr txBox="1"/>
          <p:nvPr/>
        </p:nvSpPr>
        <p:spPr>
          <a:xfrm>
            <a:off x="0" y="1428750"/>
            <a:ext cx="8172000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20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lt1"/>
                </a:solidFill>
                <a:latin typeface="+mn-lt"/>
                <a:cs typeface="+mn-cs"/>
              </a:rPr>
              <a:t>Dostępność – wymiar geograficzny</a:t>
            </a:r>
            <a:endParaRPr lang="pl-PL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Obraz 10" descr="Dostepnosc_geogr1.bmp"/>
          <p:cNvPicPr>
            <a:picLocks noChangeAspect="1"/>
          </p:cNvPicPr>
          <p:nvPr/>
        </p:nvPicPr>
        <p:blipFill>
          <a:blip r:embed="rId6"/>
          <a:srcRect l="5502" r="4751"/>
          <a:stretch>
            <a:fillRect/>
          </a:stretch>
        </p:blipFill>
        <p:spPr>
          <a:xfrm>
            <a:off x="4913196" y="2427925"/>
            <a:ext cx="6147767" cy="324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804013" y="1945123"/>
            <a:ext cx="622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  <a:cs typeface="+mn-cs"/>
              </a:rPr>
              <a:t>gęstość sieci / dystans (odległość do biblioteki)</a:t>
            </a:r>
          </a:p>
        </p:txBody>
      </p:sp>
      <p:pic>
        <p:nvPicPr>
          <p:cNvPr id="13" name="Picture 2" descr="http://farm3.staticflickr.com/2244/5808317724_5c23a8e0a9_b.jpg"/>
          <p:cNvPicPr>
            <a:picLocks noChangeAspect="1" noChangeArrowheads="1"/>
          </p:cNvPicPr>
          <p:nvPr/>
        </p:nvPicPr>
        <p:blipFill>
          <a:blip r:embed="rId7"/>
          <a:srcRect l="49894" b="32608"/>
          <a:stretch>
            <a:fillRect/>
          </a:stretch>
        </p:blipFill>
        <p:spPr bwMode="auto">
          <a:xfrm>
            <a:off x="532263" y="2436775"/>
            <a:ext cx="357603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436729" y="1975091"/>
            <a:ext cx="3889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t>środowisko geograficzne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3114317" y="-1658578"/>
            <a:ext cx="640481" cy="686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477838" y="1571625"/>
            <a:ext cx="585628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Inspiracje: </a:t>
            </a:r>
            <a:r>
              <a:rPr lang="pl-PL" sz="2400" b="1" dirty="0" err="1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BiblioSKAN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76" name="pole tekstowe 75"/>
          <p:cNvSpPr txBox="1"/>
          <p:nvPr/>
        </p:nvSpPr>
        <p:spPr>
          <a:xfrm>
            <a:off x="463888" y="2552132"/>
            <a:ext cx="10918346" cy="2862322"/>
          </a:xfrm>
          <a:prstGeom prst="rect">
            <a:avLst/>
          </a:prstGeom>
          <a:noFill/>
        </p:spPr>
        <p:txBody>
          <a:bodyPr wrap="square" numCol="1" spcCol="180000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sz="2400" dirty="0" smtClean="0"/>
              <a:t>„Rekomenduje się zmniejszanie liczby filii bibliotecznych przy jednoczesnym zwiększaniu ich powierzchni użytkowej… </a:t>
            </a:r>
            <a:br>
              <a:rPr lang="pl-PL" sz="2400" dirty="0" smtClean="0"/>
            </a:br>
            <a:r>
              <a:rPr lang="pl-PL" sz="2400" dirty="0" smtClean="0"/>
              <a:t>…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Lt" pitchFamily="2" charset="0"/>
              </a:rPr>
              <a:t>Konsekwencją… będzie potencjalne zwiększenie odległości książnicy od miejsca zamieszkania czytelnika…  </a:t>
            </a:r>
            <a:b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Lt" pitchFamily="2" charset="0"/>
              </a:rPr>
            </a:b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Lt" pitchFamily="2" charset="0"/>
              </a:rPr>
              <a:t>… Kluczem do osiągnięcia konsensusu jest znalezienie dogodnej lokalizacji (choćby pod względem komunikacyjnym) dla nowej filii, </a:t>
            </a:r>
            <a:b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Lt" pitchFamily="2" charset="0"/>
              </a:rPr>
            </a:b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Lt" pitchFamily="2" charset="0"/>
              </a:rPr>
              <a:t>do której czytelnicy likwidowanych placówek będą mieli optymalny dostęp”.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ea typeface="Roboto L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  <a:latin typeface="Roboto Lt" pitchFamily="2" charset="0"/>
              <a:ea typeface="Roboto Lt" pitchFamily="2" charset="0"/>
              <a:cs typeface="+mn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6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3" descr="bibliosk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474" y="1469575"/>
            <a:ext cx="4284000" cy="75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3316888" y="-1861150"/>
            <a:ext cx="640481" cy="72742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477838" y="1571625"/>
            <a:ext cx="656440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Inspiracje: IFLA Public </a:t>
            </a:r>
            <a:r>
              <a:rPr lang="pl-PL" sz="2400" b="1" dirty="0" err="1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Library</a:t>
            </a: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 Service </a:t>
            </a:r>
            <a:r>
              <a:rPr lang="pl-PL" sz="2400" b="1" dirty="0" err="1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Guidelines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7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" name="Obraz 14" descr="IFLA_Guidelines_tyt.bmp"/>
          <p:cNvPicPr>
            <a:picLocks noChangeAspect="1"/>
          </p:cNvPicPr>
          <p:nvPr/>
        </p:nvPicPr>
        <p:blipFill>
          <a:blip r:embed="rId6"/>
          <a:srcRect r="33217"/>
          <a:stretch>
            <a:fillRect/>
          </a:stretch>
        </p:blipFill>
        <p:spPr>
          <a:xfrm>
            <a:off x="8057967" y="1468243"/>
            <a:ext cx="3205985" cy="412051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Obraz 16" descr="15_minut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20" y="2138793"/>
            <a:ext cx="6703695" cy="381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ostokąt 79"/>
          <p:cNvSpPr/>
          <p:nvPr/>
        </p:nvSpPr>
        <p:spPr>
          <a:xfrm rot="16200000">
            <a:off x="3473838" y="-2018101"/>
            <a:ext cx="640481" cy="75881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477838" y="1571625"/>
            <a:ext cx="585628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Inspiracje: IFLA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8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" name="Obraz 16" descr="15_minut_CZ.bmp"/>
          <p:cNvPicPr>
            <a:picLocks noChangeAspect="1"/>
          </p:cNvPicPr>
          <p:nvPr/>
        </p:nvPicPr>
        <p:blipFill>
          <a:blip r:embed="rId6"/>
          <a:srcRect b="38503"/>
          <a:stretch>
            <a:fillRect/>
          </a:stretch>
        </p:blipFill>
        <p:spPr>
          <a:xfrm>
            <a:off x="0" y="2302639"/>
            <a:ext cx="7848000" cy="2345378"/>
          </a:xfrm>
          <a:prstGeom prst="rect">
            <a:avLst/>
          </a:prstGeom>
        </p:spPr>
      </p:pic>
      <p:pic>
        <p:nvPicPr>
          <p:cNvPr id="18" name="Obraz 17" descr="IFLA_Guidelines_tyt_CZ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167" y="1446666"/>
            <a:ext cx="3266710" cy="4122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392072" y="4722126"/>
            <a:ext cx="656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Služby</a:t>
            </a:r>
            <a:r>
              <a:rPr lang="pl-PL" sz="1600" dirty="0" smtClean="0"/>
              <a:t> </a:t>
            </a:r>
            <a:r>
              <a:rPr lang="pl-PL" sz="1600" dirty="0" err="1" smtClean="0"/>
              <a:t>veřejných</a:t>
            </a:r>
            <a:r>
              <a:rPr lang="pl-PL" sz="1600" dirty="0" smtClean="0"/>
              <a:t> </a:t>
            </a:r>
            <a:r>
              <a:rPr lang="pl-PL" sz="1600" dirty="0" err="1" smtClean="0"/>
              <a:t>knihoven</a:t>
            </a:r>
            <a:r>
              <a:rPr lang="pl-PL" sz="1600" dirty="0" smtClean="0"/>
              <a:t>: </a:t>
            </a:r>
            <a:r>
              <a:rPr lang="pl-PL" sz="1600" dirty="0" err="1" smtClean="0"/>
              <a:t>směrnice</a:t>
            </a:r>
            <a:r>
              <a:rPr lang="pl-PL" sz="1600" dirty="0" smtClean="0"/>
              <a:t> IFLA. 2., </a:t>
            </a:r>
            <a:r>
              <a:rPr lang="pl-PL" sz="1600" dirty="0" err="1" smtClean="0"/>
              <a:t>zcela</a:t>
            </a:r>
            <a:r>
              <a:rPr lang="pl-PL" sz="1600" dirty="0" smtClean="0"/>
              <a:t> </a:t>
            </a:r>
            <a:r>
              <a:rPr lang="pl-PL" sz="1600" dirty="0" err="1" smtClean="0"/>
              <a:t>přeprac</a:t>
            </a:r>
            <a:r>
              <a:rPr lang="pl-PL" sz="1600" dirty="0" smtClean="0"/>
              <a:t>. </a:t>
            </a:r>
            <a:r>
              <a:rPr lang="pl-PL" sz="1600" dirty="0" err="1" smtClean="0"/>
              <a:t>vyd</a:t>
            </a:r>
            <a:r>
              <a:rPr lang="pl-PL" sz="1600" dirty="0" smtClean="0"/>
              <a:t>. </a:t>
            </a:r>
            <a:r>
              <a:rPr lang="pl-PL" sz="1600" dirty="0" err="1" smtClean="0"/>
              <a:t>Editor</a:t>
            </a:r>
            <a:r>
              <a:rPr lang="pl-PL" sz="1600" dirty="0" smtClean="0"/>
              <a:t> Christie </a:t>
            </a:r>
            <a:r>
              <a:rPr lang="pl-PL" sz="1600" dirty="0" err="1" smtClean="0"/>
              <a:t>Koontz</a:t>
            </a:r>
            <a:r>
              <a:rPr lang="pl-PL" sz="1600" dirty="0" smtClean="0"/>
              <a:t>, Barbara </a:t>
            </a:r>
            <a:r>
              <a:rPr lang="pl-PL" sz="1600" dirty="0" err="1" smtClean="0"/>
              <a:t>Gubbin</a:t>
            </a:r>
            <a:r>
              <a:rPr lang="pl-PL" sz="1600" dirty="0" smtClean="0"/>
              <a:t>. </a:t>
            </a:r>
            <a:r>
              <a:rPr lang="pl-PL" sz="1600" dirty="0" err="1" smtClean="0"/>
              <a:t>Praha</a:t>
            </a:r>
            <a:r>
              <a:rPr lang="pl-PL" sz="1600" dirty="0" smtClean="0"/>
              <a:t>: </a:t>
            </a:r>
            <a:r>
              <a:rPr lang="pl-PL" sz="1600" dirty="0" err="1" smtClean="0"/>
              <a:t>Národní</a:t>
            </a:r>
            <a:r>
              <a:rPr lang="pl-PL" sz="1600" dirty="0" smtClean="0"/>
              <a:t> </a:t>
            </a:r>
            <a:r>
              <a:rPr lang="pl-PL" sz="1600" dirty="0" err="1" smtClean="0"/>
              <a:t>knihovna</a:t>
            </a:r>
            <a:r>
              <a:rPr lang="pl-PL" sz="1600" dirty="0" smtClean="0"/>
              <a:t> </a:t>
            </a:r>
            <a:r>
              <a:rPr lang="pl-PL" sz="1600" dirty="0" err="1" smtClean="0"/>
              <a:t>České</a:t>
            </a:r>
            <a:r>
              <a:rPr lang="pl-PL" sz="1600" dirty="0" smtClean="0"/>
              <a:t> </a:t>
            </a:r>
            <a:r>
              <a:rPr lang="pl-PL" sz="1600" dirty="0" err="1" smtClean="0"/>
              <a:t>republiky</a:t>
            </a:r>
            <a:r>
              <a:rPr lang="pl-PL" sz="1600" dirty="0" smtClean="0"/>
              <a:t> - </a:t>
            </a:r>
            <a:r>
              <a:rPr lang="pl-PL" sz="1600" dirty="0" err="1" smtClean="0"/>
              <a:t>Knihovnický</a:t>
            </a:r>
            <a:r>
              <a:rPr lang="pl-PL" sz="1600" dirty="0" smtClean="0"/>
              <a:t> </a:t>
            </a:r>
            <a:r>
              <a:rPr lang="pl-PL" sz="1600" dirty="0" err="1" smtClean="0"/>
              <a:t>institut</a:t>
            </a:r>
            <a:r>
              <a:rPr lang="pl-PL" sz="1600" dirty="0" smtClean="0"/>
              <a:t>, 2012. s. 65.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le tekstowe 73"/>
          <p:cNvSpPr txBox="1">
            <a:spLocks noChangeArrowheads="1"/>
          </p:cNvSpPr>
          <p:nvPr/>
        </p:nvSpPr>
        <p:spPr bwMode="auto">
          <a:xfrm>
            <a:off x="477838" y="1571625"/>
            <a:ext cx="585628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Konsekwencje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1090275" y="5781675"/>
            <a:ext cx="504825" cy="503238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68FDE0EC-90C5-43EE-854C-CBB65E28D4EE}" type="slidenum">
              <a:rPr lang="pl-PL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-18"/>
                <a:ea typeface="Roboto Lt" pitchFamily="2" charset="0"/>
              </a:rPr>
              <a:pPr algn="ctr">
                <a:defRPr/>
              </a:pPr>
              <a:t>9</a:t>
            </a:fld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-18"/>
              <a:ea typeface="Roboto Lt" pitchFamily="2" charset="0"/>
            </a:endParaRPr>
          </a:p>
        </p:txBody>
      </p:sp>
      <p:pic>
        <p:nvPicPr>
          <p:cNvPr id="308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775" y="234950"/>
            <a:ext cx="1584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upa 83"/>
          <p:cNvGrpSpPr>
            <a:grpSpLocks/>
          </p:cNvGrpSpPr>
          <p:nvPr/>
        </p:nvGrpSpPr>
        <p:grpSpPr bwMode="auto">
          <a:xfrm>
            <a:off x="546100" y="0"/>
            <a:ext cx="1111250" cy="1133475"/>
            <a:chOff x="8553450" y="4686300"/>
            <a:chExt cx="714375" cy="714375"/>
          </a:xfrm>
        </p:grpSpPr>
        <p:sp>
          <p:nvSpPr>
            <p:cNvPr id="52" name="Prostokąt 51"/>
            <p:cNvSpPr/>
            <p:nvPr/>
          </p:nvSpPr>
          <p:spPr>
            <a:xfrm>
              <a:off x="8553450" y="4686300"/>
              <a:ext cx="714375" cy="714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086" name="Obraz 5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538" y="4789744"/>
              <a:ext cx="426200" cy="5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Obraz 56" descr="Logotyp_V3.png"/>
          <p:cNvPicPr>
            <a:picLocks noChangeAspect="1"/>
          </p:cNvPicPr>
          <p:nvPr/>
        </p:nvPicPr>
        <p:blipFill>
          <a:blip r:embed="rId5">
            <a:lum bright="8000"/>
          </a:blip>
          <a:srcRect/>
          <a:stretch>
            <a:fillRect/>
          </a:stretch>
        </p:blipFill>
        <p:spPr bwMode="auto">
          <a:xfrm>
            <a:off x="6191250" y="285750"/>
            <a:ext cx="3429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Biblioskan - logo projek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" name="Obraz 14" descr="15_Opava.bmp"/>
          <p:cNvPicPr>
            <a:picLocks noChangeAspect="1"/>
          </p:cNvPicPr>
          <p:nvPr/>
        </p:nvPicPr>
        <p:blipFill>
          <a:blip r:embed="rId6"/>
          <a:srcRect t="5890" b="5679"/>
          <a:stretch>
            <a:fillRect/>
          </a:stretch>
        </p:blipFill>
        <p:spPr>
          <a:xfrm>
            <a:off x="539371" y="1214651"/>
            <a:ext cx="8550038" cy="517273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9294126" y="4026088"/>
            <a:ext cx="2210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Zaznaczono obszar odległy o 9-10 km od centrum </a:t>
            </a:r>
            <a:r>
              <a:rPr lang="pl-PL" dirty="0" err="1" smtClean="0"/>
              <a:t>Opavy</a:t>
            </a:r>
            <a:r>
              <a:rPr lang="pl-PL" dirty="0" smtClean="0"/>
              <a:t>, (15 minut jazdy samochodem).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 rot="16200000">
            <a:off x="10414585" y="35032"/>
            <a:ext cx="588722" cy="29661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pole tekstowe 73"/>
          <p:cNvSpPr txBox="1">
            <a:spLocks noChangeArrowheads="1"/>
          </p:cNvSpPr>
          <p:nvPr/>
        </p:nvSpPr>
        <p:spPr bwMode="auto">
          <a:xfrm>
            <a:off x="9307773" y="1273649"/>
            <a:ext cx="2702257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Tw Cen MT" pitchFamily="34" charset="-18"/>
                <a:ea typeface="Roboto Cn"/>
                <a:cs typeface="Segoe UI" pitchFamily="34" charset="0"/>
              </a:rPr>
              <a:t>Konsekwencje?</a:t>
            </a:r>
            <a:endParaRPr lang="pl-PL" sz="24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  <a:p>
            <a:pPr>
              <a:lnSpc>
                <a:spcPct val="85000"/>
              </a:lnSpc>
            </a:pPr>
            <a:endParaRPr lang="pl-PL" sz="2000" b="1" dirty="0">
              <a:solidFill>
                <a:schemeClr val="bg1"/>
              </a:solidFill>
              <a:latin typeface="Roboto Cn"/>
              <a:ea typeface="Roboto Cn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Kbin_MojSzablo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PrezentacjaKbin_MojSzablon</Template>
  <TotalTime>1475</TotalTime>
  <Words>438</Words>
  <Application>Microsoft Office PowerPoint</Application>
  <PresentationFormat>Niestandardowy</PresentationFormat>
  <Paragraphs>110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Calibri</vt:lpstr>
      <vt:lpstr>Tw Cen MT</vt:lpstr>
      <vt:lpstr>Roboto Cn</vt:lpstr>
      <vt:lpstr>Segoe UI</vt:lpstr>
      <vt:lpstr>Roboto</vt:lpstr>
      <vt:lpstr>Roboto Lt</vt:lpstr>
      <vt:lpstr>Wingdings</vt:lpstr>
      <vt:lpstr>Calibri Light</vt:lpstr>
      <vt:lpstr>PrezentacjaKbin_MojSzablon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Czapki</dc:creator>
  <cp:lastModifiedBy>WikCza</cp:lastModifiedBy>
  <cp:revision>69</cp:revision>
  <dcterms:created xsi:type="dcterms:W3CDTF">2016-01-28T23:22:13Z</dcterms:created>
  <dcterms:modified xsi:type="dcterms:W3CDTF">2016-02-12T04:06:59Z</dcterms:modified>
</cp:coreProperties>
</file>