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91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22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6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2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41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6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20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09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48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13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E0DA-B50B-4A7B-A698-B0CB76DFE6FD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B62F-1BA5-483A-9FCA-883F16E64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Svět se mění – </a:t>
            </a:r>
            <a:r>
              <a:rPr lang="cs-CZ" b="1" dirty="0" smtClean="0"/>
              <a:t>knihovna ne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Knihovna je stabilní jistota v nestabilním </a:t>
            </a:r>
            <a:r>
              <a:rPr lang="cs-CZ" b="1" dirty="0" smtClean="0"/>
              <a:t>světě</a:t>
            </a:r>
          </a:p>
          <a:p>
            <a:r>
              <a:rPr lang="cs-CZ" b="1" dirty="0" smtClean="0"/>
              <a:t>Prof. PhDr. Tomáš Kubíček, Ph.D.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42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504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81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to knihovna? a Proč je </a:t>
            </a:r>
            <a:r>
              <a:rPr lang="cs-CZ" dirty="0" smtClean="0"/>
              <a:t>knihovna?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Hodnota instituce spočívá v podobnosti</a:t>
            </a:r>
            <a:r>
              <a:rPr lang="cs-CZ" dirty="0"/>
              <a:t> dané instituce k jistému okruhu společenských institucí (na základě podobnosti je pak součástí tohoto systému a kooperuje s těmito institucemi) a současně, vedle této „</a:t>
            </a:r>
            <a:r>
              <a:rPr lang="cs-CZ" i="1" dirty="0"/>
              <a:t>podobnosti k“</a:t>
            </a:r>
            <a:r>
              <a:rPr lang="cs-CZ" dirty="0"/>
              <a:t> musí nést rysy, vlastnosti, funkce, které ji od  těchto institucí odlišují. Na tomto principu je založena jedinečnost a  smysl každé instituce ve struktuře společenského organismu. </a:t>
            </a:r>
          </a:p>
        </p:txBody>
      </p:sp>
    </p:spTree>
    <p:extLst>
      <p:ext uri="{BB962C8B-B14F-4D97-AF65-F5344CB8AC3E}">
        <p14:creationId xmlns:p14="http://schemas.microsoft.com/office/powerpoint/2010/main" val="54379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kontextové změny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Změna komunikačních technologií, které umožňují takový přístup k informacím, takže knihovny získávají novou konkurenci v podobě nekonečně rozpínavého virtuálního </a:t>
            </a:r>
            <a:r>
              <a:rPr lang="cs-CZ" dirty="0" smtClean="0"/>
              <a:t>prostoru.</a:t>
            </a:r>
          </a:p>
          <a:p>
            <a:pPr lvl="0"/>
            <a:r>
              <a:rPr lang="cs-CZ" dirty="0"/>
              <a:t>Změna materiální podoby knihy, která už nemusí být ukládána do regálu a není tedy místně </a:t>
            </a:r>
            <a:r>
              <a:rPr lang="cs-CZ" dirty="0" smtClean="0"/>
              <a:t>omezena.</a:t>
            </a:r>
          </a:p>
          <a:p>
            <a:r>
              <a:rPr lang="cs-CZ" dirty="0"/>
              <a:t>Produkce (či spíše nadprodukce) knih a periodik ve všech oblastech lidské činnosti (vědecké i zábavné) je taková, že knihovny nutně narážejí na své fyzické limity. </a:t>
            </a:r>
          </a:p>
          <a:p>
            <a:pPr lvl="0"/>
            <a:r>
              <a:rPr lang="cs-CZ" dirty="0" smtClean="0"/>
              <a:t>Sofistikované </a:t>
            </a:r>
            <a:r>
              <a:rPr lang="cs-CZ" dirty="0"/>
              <a:t>nástroje pro pořádání informací, které jsou schopny třídit a vyhledávat podle obsahu textu nahrazují lidskou práci a člověk nebude nikdy schopen takového výkonu jako ony. </a:t>
            </a:r>
            <a:endParaRPr lang="cs-CZ" dirty="0" smtClean="0"/>
          </a:p>
          <a:p>
            <a:r>
              <a:rPr lang="cs-CZ" dirty="0"/>
              <a:t>Globalizace světa vyžaduje zapojování </a:t>
            </a:r>
            <a:r>
              <a:rPr lang="cs-CZ" dirty="0" smtClean="0"/>
              <a:t>a vytváření systémů</a:t>
            </a:r>
            <a:r>
              <a:rPr lang="cs-CZ" dirty="0"/>
              <a:t>, které komunikují obsahy národních identit.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41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kontextové změny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čas.</a:t>
            </a:r>
          </a:p>
          <a:p>
            <a:r>
              <a:rPr lang="cs-CZ" dirty="0" smtClean="0"/>
              <a:t>Nízká </a:t>
            </a:r>
            <a:r>
              <a:rPr lang="cs-CZ" dirty="0"/>
              <a:t>úroveň </a:t>
            </a:r>
            <a:r>
              <a:rPr lang="cs-CZ" dirty="0" smtClean="0"/>
              <a:t>výuky.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Masifikace</a:t>
            </a:r>
            <a:r>
              <a:rPr lang="cs-CZ" dirty="0" smtClean="0"/>
              <a:t> školství.</a:t>
            </a:r>
          </a:p>
          <a:p>
            <a:r>
              <a:rPr lang="cs-CZ" dirty="0"/>
              <a:t>Snížený význam literárního života a jeho společenské reflexe </a:t>
            </a:r>
            <a:r>
              <a:rPr lang="cs-CZ" dirty="0" smtClean="0"/>
              <a:t>.</a:t>
            </a:r>
          </a:p>
          <a:p>
            <a:r>
              <a:rPr lang="cs-CZ" dirty="0"/>
              <a:t>Konzumní orientace současné </a:t>
            </a:r>
            <a:r>
              <a:rPr lang="cs-CZ" dirty="0" smtClean="0"/>
              <a:t>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71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a neměnné funkce knihovny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Knihovny jsou nástrojem </a:t>
            </a:r>
            <a:r>
              <a:rPr lang="cs-CZ" b="1" dirty="0"/>
              <a:t>vytváření</a:t>
            </a:r>
            <a:r>
              <a:rPr lang="cs-CZ" dirty="0"/>
              <a:t> komunity. </a:t>
            </a:r>
          </a:p>
          <a:p>
            <a:pPr lvl="0"/>
            <a:r>
              <a:rPr lang="cs-CZ" dirty="0"/>
              <a:t>Knihovny jsou nástrojem </a:t>
            </a:r>
            <a:r>
              <a:rPr lang="cs-CZ" b="1" dirty="0"/>
              <a:t>selekce a třídění </a:t>
            </a:r>
            <a:r>
              <a:rPr lang="cs-CZ" dirty="0"/>
              <a:t>informací.</a:t>
            </a:r>
          </a:p>
          <a:p>
            <a:pPr lvl="0"/>
            <a:r>
              <a:rPr lang="cs-CZ" dirty="0"/>
              <a:t>Knihovny jsou nástrojem </a:t>
            </a:r>
            <a:r>
              <a:rPr lang="cs-CZ" b="1" dirty="0"/>
              <a:t>uchovávání a zpřístupňování </a:t>
            </a:r>
            <a:r>
              <a:rPr lang="cs-CZ" dirty="0"/>
              <a:t>médií paměti, jsou generátorem paměti (nejen shromažďovat, ale podněcovat práci)</a:t>
            </a:r>
          </a:p>
          <a:p>
            <a:pPr lvl="0"/>
            <a:r>
              <a:rPr lang="cs-CZ" dirty="0"/>
              <a:t>Knihovny jsou nástrojem </a:t>
            </a:r>
            <a:r>
              <a:rPr lang="cs-CZ" b="1" dirty="0"/>
              <a:t>vyjednávání</a:t>
            </a:r>
            <a:r>
              <a:rPr lang="cs-CZ" dirty="0"/>
              <a:t> hodnot společnosti.</a:t>
            </a:r>
          </a:p>
          <a:p>
            <a:pPr lvl="0"/>
            <a:r>
              <a:rPr lang="cs-CZ" dirty="0"/>
              <a:t>Knihovny jsou nástrojem kulturní </a:t>
            </a:r>
            <a:r>
              <a:rPr lang="cs-CZ" b="1" dirty="0"/>
              <a:t>identifikace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Knihovny jsou nástrojem utváření </a:t>
            </a:r>
            <a:r>
              <a:rPr lang="cs-CZ" b="1" dirty="0"/>
              <a:t>zážitku</a:t>
            </a:r>
            <a:r>
              <a:rPr lang="cs-CZ" dirty="0"/>
              <a:t> zkušenosti s literaturou – s takovým typem fikčního světa, který je nenahraditelný pro lidskou kreativitu a pro lidské myšlení. </a:t>
            </a:r>
          </a:p>
          <a:p>
            <a:pPr lvl="0"/>
            <a:r>
              <a:rPr lang="cs-CZ" dirty="0"/>
              <a:t>Knihovny jsou nástrojem pro </a:t>
            </a:r>
            <a:r>
              <a:rPr lang="cs-CZ" b="1" dirty="0" smtClean="0"/>
              <a:t>utváření a rozvíjení</a:t>
            </a:r>
            <a:r>
              <a:rPr lang="cs-CZ" dirty="0" smtClean="0"/>
              <a:t> </a:t>
            </a:r>
            <a:r>
              <a:rPr lang="cs-CZ" dirty="0"/>
              <a:t>vzdělané a tvůrčí společnosti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00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Svět se mění – knihovna ne</vt:lpstr>
      <vt:lpstr>Prezentace aplikace PowerPoint</vt:lpstr>
      <vt:lpstr>Co je to knihovna? a Proč je knihovna?</vt:lpstr>
      <vt:lpstr>Aktuální kontextové změny I.</vt:lpstr>
      <vt:lpstr>Aktuální kontextové změny II.</vt:lpstr>
      <vt:lpstr>Základní a neměnné funkce knihovny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se mění – knihovny ne</dc:title>
  <dc:creator>Tomáš Kubíček</dc:creator>
  <cp:lastModifiedBy>Foberova</cp:lastModifiedBy>
  <cp:revision>5</cp:revision>
  <cp:lastPrinted>2016-02-15T10:26:26Z</cp:lastPrinted>
  <dcterms:created xsi:type="dcterms:W3CDTF">2016-02-15T10:03:29Z</dcterms:created>
  <dcterms:modified xsi:type="dcterms:W3CDTF">2016-03-22T08:16:29Z</dcterms:modified>
</cp:coreProperties>
</file>