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2" r:id="rId3"/>
    <p:sldId id="257" r:id="rId4"/>
    <p:sldId id="309" r:id="rId5"/>
    <p:sldId id="273" r:id="rId6"/>
    <p:sldId id="275" r:id="rId7"/>
    <p:sldId id="276" r:id="rId8"/>
    <p:sldId id="277" r:id="rId9"/>
    <p:sldId id="281" r:id="rId10"/>
    <p:sldId id="261" r:id="rId11"/>
    <p:sldId id="278" r:id="rId12"/>
    <p:sldId id="282" r:id="rId13"/>
    <p:sldId id="280" r:id="rId14"/>
    <p:sldId id="306" r:id="rId15"/>
    <p:sldId id="283" r:id="rId16"/>
    <p:sldId id="284" r:id="rId17"/>
    <p:sldId id="307" r:id="rId18"/>
    <p:sldId id="296" r:id="rId19"/>
    <p:sldId id="297" r:id="rId20"/>
    <p:sldId id="298" r:id="rId21"/>
    <p:sldId id="288" r:id="rId22"/>
    <p:sldId id="300" r:id="rId23"/>
    <p:sldId id="301" r:id="rId24"/>
    <p:sldId id="292" r:id="rId25"/>
    <p:sldId id="302" r:id="rId26"/>
    <p:sldId id="294" r:id="rId27"/>
    <p:sldId id="304" r:id="rId28"/>
    <p:sldId id="308" r:id="rId29"/>
    <p:sldId id="270" r:id="rId30"/>
    <p:sldId id="30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C071D8-E031-4837-9C14-F7405EC3F317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E21749A-ABF1-48D3-B90F-0EE9FA2E2D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zlata.houskova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829761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Jak se stát knihovníkem.</a:t>
            </a:r>
            <a:br>
              <a:rPr lang="cs-CZ" dirty="0" smtClean="0"/>
            </a:br>
            <a:r>
              <a:rPr lang="cs-CZ" dirty="0" smtClean="0"/>
              <a:t>Návod s (ne)jasnými pravidly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Opava, Kniha v 21. století, 16. – 18.2.2016 </a:t>
            </a:r>
          </a:p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Zlata Houšková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Dobře si to rozmyslete!</a:t>
            </a:r>
          </a:p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Knihovnictví je ušlechtilý koníček pro partnery dobře prosperujících podnikatelů/ podnikatelek nebo příslušníky velmi lukrativních zaměstnání</a:t>
            </a:r>
          </a:p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V životě se málokdo dokáže obejít bez peněz; možná zjistíte, že rozdíl mezi minimální mzdou a vaším platem není pouhým okem patrný…</a:t>
            </a:r>
            <a:endParaRPr lang="cs-CZ" sz="2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Vsuvka: varování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6649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435280" cy="5141168"/>
          </a:xfrm>
        </p:spPr>
        <p:txBody>
          <a:bodyPr>
            <a:normAutofit/>
          </a:bodyPr>
          <a:lstStyle/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Knihovník může zvládnout leccos, ale nemůže být kvalifikovaný profesionál ve všem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(knihovník,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počítačník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, dramaturg, pedagog, ekonom, právník, kreativec, produkční, projektový manažer, lektor, marketér, kulisák a stavěč, šatnářka…)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Část práce tedy nutně nebude profesionálně odvedená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Potenciální multifunkční génius asi půjde tam, kde ho jinak zaplatí (event. se po (krátkém) čase zhroutí (vyhoří, ztratí zájem…)) 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sym typeface="Wingdings"/>
            </a:endParaRP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Neprofesionální práce a obraz/prestiž knihovny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(př. ČD)</a:t>
            </a:r>
          </a:p>
          <a:p>
            <a:pPr marL="111600" indent="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93610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cs-CZ" sz="4400" dirty="0" smtClean="0"/>
              <a:t>Co může </a:t>
            </a:r>
            <a:r>
              <a:rPr lang="cs-CZ" sz="4400" dirty="0"/>
              <a:t>znát a umět knihovník?</a:t>
            </a:r>
            <a:endParaRPr lang="cs-CZ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6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6713" indent="-255588">
              <a:lnSpc>
                <a:spcPct val="80000"/>
              </a:lnSpc>
              <a:tabLst>
                <a:tab pos="442913" algn="l"/>
              </a:tabLst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respektování kulturně historických specifik i materiálních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podmínek a n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základě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kvalifikovaných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analýz si ujasnit a r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edefinovat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co vlastně konkrétní knihovna pro své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(i potenciální)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klienty a zřizovatele je/bude, jaké funkce plní/bude plnit v systému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knihoven (!)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 v místě; kam jde a jaké lidi pro to potřebuje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 jasná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v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ize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koncepce a strategie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knihovny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(příklad z Polska)</a:t>
            </a:r>
          </a:p>
          <a:p>
            <a:pPr marL="366713" indent="-255588">
              <a:lnSpc>
                <a:spcPct val="80000"/>
              </a:lnSpc>
              <a:tabLst>
                <a:tab pos="442913" algn="l"/>
              </a:tabLst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Pokud knihovna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bude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ještě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vykonávat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(nějaké)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knihovnické činnosti/funkce, </a:t>
            </a:r>
            <a:r>
              <a:rPr lang="cs-CZ" sz="2800" b="1" dirty="0"/>
              <a:t>bude </a:t>
            </a:r>
            <a:r>
              <a:rPr lang="cs-CZ" sz="2800" b="1" dirty="0" smtClean="0"/>
              <a:t>potřebovat </a:t>
            </a:r>
            <a:r>
              <a:rPr lang="cs-CZ" sz="2800" b="1" dirty="0"/>
              <a:t>kvalifikované (!)</a:t>
            </a:r>
            <a:r>
              <a:rPr lang="cs-CZ" sz="2800" b="1" dirty="0" smtClean="0"/>
              <a:t> knihovníky </a:t>
            </a: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s tím?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048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Reálně definovat relevantní pozice, reálně popsat pracovní místa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 jejich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vazby,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stanovit kompetenční profily…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Ujasnit si nutné změny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ve struktuře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zaměstnanců: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Knihovníci v knihovně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(kolik a k čemu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 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požadavky</a:t>
            </a: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67200" indent="-255600">
              <a:lnSpc>
                <a:spcPct val="80000"/>
              </a:lnSpc>
            </a:pPr>
            <a:r>
              <a:rPr lang="cs-CZ" sz="2800" b="1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Neknihovníci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v knihovně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(kolik a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 čemu)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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sym typeface="Wingdings"/>
              </a:rPr>
              <a:t>požadavky</a:t>
            </a: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67200" indent="-255600">
              <a:lnSpc>
                <a:spcPct val="80000"/>
              </a:lnSpc>
            </a:pPr>
            <a:endParaRPr lang="cs-CZ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Co s tím?</a:t>
            </a:r>
            <a:endParaRPr lang="cs-CZ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6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Redefinovat v oboru kompetence a kvalifikaci knihovníků z hlediska praxe, se zřetelem k funkcím a rolím veřejných knihoven v blízké budoucnosti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Porovnat ji s kurikuly oborových škol, NSP a NSK</a:t>
            </a:r>
          </a:p>
          <a:p>
            <a:pPr>
              <a:lnSpc>
                <a:spcPct val="80000"/>
              </a:lnSpc>
            </a:pP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Třeba to všechno nebude tak zlé, jak se </a:t>
            </a: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tvrdí</a:t>
            </a:r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Co dělat?</a:t>
            </a:r>
          </a:p>
        </p:txBody>
      </p:sp>
    </p:spTree>
    <p:extLst>
      <p:ext uri="{BB962C8B-B14F-4D97-AF65-F5344CB8AC3E}">
        <p14:creationId xmlns:p14="http://schemas.microsoft.com/office/powerpoint/2010/main" val="295704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Reaguje na hlavní negativní trendy oboru </a:t>
            </a:r>
            <a:r>
              <a:rPr lang="cs-CZ" sz="2800" dirty="0" smtClean="0"/>
              <a:t>(rychlé „stárnutí“ oboru, velká setrvačnost na pracovních místech, růst počtu pracovníků bez oborové kvalifikace na odborných místech, nepřehledná situace v oblasti CŽV)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Principy schváleny ÚKR (2015)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Shromažďují se připomínky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Bude se dopracovávat </a:t>
            </a:r>
            <a:r>
              <a:rPr lang="cs-CZ" sz="2800" i="1" dirty="0" smtClean="0"/>
              <a:t>(všechno bude možná jinak…?)</a:t>
            </a:r>
            <a:endParaRPr lang="cs-CZ" sz="28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Koncepce CŽV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141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 knihovnách pracují především lidé s ne-knihovnickým vzděláním. Pro mnoho specializovaných knihoven i pro řadu pozic v knihovnách univerzálního typu je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/m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ůže být jiná oborová specializace výhodná; na druhou stranu na místě</a:t>
            </a:r>
            <a:r>
              <a:rPr lang="cs-CZ" sz="2800" b="1" i="1" dirty="0">
                <a:solidFill>
                  <a:schemeClr val="accent1">
                    <a:lumMod val="50000"/>
                  </a:schemeClr>
                </a:solidFill>
              </a:rPr>
              <a:t> knihovníka 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musí pracovat lidé se znalostí profese a profesionálními kompetencemi.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Cíl:  Do 15 let dosáhnout plné kvalifikovanosti na odborných knihovnických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místech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(=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všichni pracovníci na místech odborných knihovníků, kteří nemají odborné knihovnické vzdělání (s níž uvedenou výjimkou), si musí kvalifikaci povinně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doplnit).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Doplnění (změna) kvalifikace 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408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Toho lze dosáhnout několika cestami: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studiem oborové školy, samostudiem či různými kurzy s prokázáním certifikátem NSK nebo </a:t>
            </a:r>
            <a:r>
              <a:rPr lang="cs-CZ" sz="2800" b="1" i="1" dirty="0">
                <a:solidFill>
                  <a:schemeClr val="accent1">
                    <a:lumMod val="50000"/>
                  </a:schemeClr>
                </a:solidFill>
              </a:rPr>
              <a:t>delší než 10letou praxí na konkrétní pozici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Výběr způsobu bude záležitostí dohody konkrétního zaměstnance a zaměstnavatele.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Pro zaměstnance na pozicích knihovníků ve správě fondů je tento princip nepovinný, a tudíž bude záležet na rozhodnutí konkrétní instituce (zaměstnavatele).</a:t>
            </a:r>
          </a:p>
          <a:p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686800" cy="792088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Doplnění (změna) kvalifikace </a:t>
            </a:r>
            <a:br>
              <a:rPr lang="cs-CZ" sz="4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9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177800">
              <a:lnSpc>
                <a:spcPct val="80000"/>
              </a:lnSpc>
              <a:buNone/>
              <a:tabLst>
                <a:tab pos="354013" algn="l"/>
              </a:tabLst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) Připravit jednotný obsah kurzů pro středoškolské pozice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(musí umožnit složení zkoušky ke každé příslušné typové pozici v NSP – viz požadavky dané jednotlivými profesními kvalifikacemi v NSK)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2016</a:t>
            </a:r>
          </a:p>
          <a:p>
            <a:pPr marL="354013" indent="-1778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2) Připravit jednotný obsah kurzů pro pozice VOŠ a Bc.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(musí umožnit složení zkoušky ke každé příslušné typové pozici v NSP – viz požadavky dané jednotlivými profesními kvalifikacemi v NSK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2017</a:t>
            </a:r>
          </a:p>
          <a:p>
            <a:pPr marL="109728" indent="0">
              <a:lnSpc>
                <a:spcPct val="80000"/>
              </a:lnSpc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Harmonogram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407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1778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3) Připravit jednotný obsah kurzů pro vysokoškolské pozice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(Mgr.) (musí umožnit složení zkoušky ke každé příslušné typové pozici v NSP – viz požadavky dané jednotlivými profesními kvalifikacemi v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NSK)</a:t>
            </a:r>
          </a:p>
          <a:p>
            <a:pPr marL="354013" indent="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</a:p>
          <a:p>
            <a:pPr marL="354013" indent="-1778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) Připravit potřebné e-</a:t>
            </a:r>
            <a:r>
              <a:rPr lang="cs-CZ" sz="2800" b="1" dirty="0" err="1">
                <a:solidFill>
                  <a:schemeClr val="accent1">
                    <a:lumMod val="50000"/>
                  </a:schemeClr>
                </a:solidFill>
              </a:rPr>
              <a:t>learningové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moduly studia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(a následně nabídnout veřejnosti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354013" indent="-1778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2016 – 2018 </a:t>
            </a:r>
          </a:p>
          <a:p>
            <a:pPr marL="354013" indent="-177800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54013" indent="-1778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54013" indent="-244475">
              <a:lnSpc>
                <a:spcPct val="80000"/>
              </a:lnSpc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</a:t>
            </a:r>
          </a:p>
        </p:txBody>
      </p:sp>
    </p:spTree>
    <p:extLst>
      <p:ext uri="{BB962C8B-B14F-4D97-AF65-F5344CB8AC3E}">
        <p14:creationId xmlns:p14="http://schemas.microsoft.com/office/powerpoint/2010/main" val="17599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Absolvent oborové školy?</a:t>
            </a: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Absolvent oborové kvalifikace?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Ten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, kdo se cítí být knihovníkem (předurčení, zájem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…)?</a:t>
            </a: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Zaměstnanec knihovny?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Zaměstnanec </a:t>
            </a:r>
            <a:r>
              <a:rPr lang="cs-CZ" sz="2800" b="1" dirty="0"/>
              <a:t>knihovny na odborném knihovnickém místě?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Otázka č. 1: Kdo je knihovník?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344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5) Zahájit pořádání face-to-face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kurzů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2017 do doby splnění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cíle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) Doplnit požadavek rekvalifikace, resp. certifikované zkoušky NSK do NSP jako kvalifikační požadavek odborné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komunity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ihned po schválení Koncepce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) Zavést povinné dvacetihodinové školení pro veškerý personál knihoven na úrovni THP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2016; zavedení ihned</a:t>
            </a:r>
          </a:p>
          <a:p>
            <a:pPr marL="366713" indent="-1905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</a:t>
            </a:r>
          </a:p>
        </p:txBody>
      </p:sp>
    </p:spTree>
    <p:extLst>
      <p:ext uri="{BB962C8B-B14F-4D97-AF65-F5344CB8AC3E}">
        <p14:creationId xmlns:p14="http://schemas.microsoft.com/office/powerpoint/2010/main" val="148367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 knihovnách pracují většinou lidé ve věku spíše starším (nad 40 let), kteří absolvovali školní docházku před delší dobou. Dlouhodobě pracují v jedné instituci na jednom (?) místě.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Cíl: Dlouhodobě udržet, resp. obnovovat odbornou kvalifikaci na odborných knihovnických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místech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(=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všichni pracovníci na místech odborných knihovníků si musí kvalifikaci povinně pravidelně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inovovat).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Obnovování kvalifikace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526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6713" lvl="0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1) Zpracovat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systém inovačních kurzů pro jednotlivé specializace (?) /typové pozice (?)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2016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2) Zpracovat obsahy inovačních kurzů na léta 2017 – 2020 (a následně vždy na 3 – 4leté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období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2016</a:t>
            </a:r>
          </a:p>
          <a:p>
            <a:pPr marL="367200" indent="-2556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</a:t>
            </a:r>
          </a:p>
        </p:txBody>
      </p:sp>
    </p:spTree>
    <p:extLst>
      <p:ext uri="{BB962C8B-B14F-4D97-AF65-F5344CB8AC3E}">
        <p14:creationId xmlns:p14="http://schemas.microsoft.com/office/powerpoint/2010/main" val="2407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3) Zahájit inovační kurzy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(povinné pro všechny pracovníky na odborných knihovnických pozicích) 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Frekvence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kurzů: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pro účastníky v pětiletých intervalech; pro pořadatele každoročně běhy pro všechny specializace 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Formy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face-to face nebo kombinované kurzy nebo e-</a:t>
            </a:r>
            <a:r>
              <a:rPr lang="cs-CZ" sz="2800" dirty="0" err="1">
                <a:solidFill>
                  <a:schemeClr val="accent1">
                    <a:lumMod val="50000"/>
                  </a:schemeClr>
                </a:solidFill>
              </a:rPr>
              <a:t>learning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 Rozsah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inovačních kurzů: </a:t>
            </a: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délka 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bude dána např. specializací, konkrétními zásadními změnami v období (stanoveno viz kroky 1,2) apod.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2017 – trvale; „naběhnutí“ systému: 2017 – 2018 </a:t>
            </a:r>
          </a:p>
          <a:p>
            <a:pPr marL="366713" indent="-190500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</a:t>
            </a:r>
          </a:p>
        </p:txBody>
      </p:sp>
    </p:spTree>
    <p:extLst>
      <p:ext uri="{BB962C8B-B14F-4D97-AF65-F5344CB8AC3E}">
        <p14:creationId xmlns:p14="http://schemas.microsoft.com/office/powerpoint/2010/main" val="35393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Vzrůstající 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nároky na knihovnické profese vedou k nutnosti rozšiřovat jejich záběr, často o kompetence z jiných oborů a také v oblasti </a:t>
            </a: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ICT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Cíl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Zajistit a garantovat kvalitu specializačního vzdělávání pro knihovnické profese, jeho úplnost, aktuálnost a začlenění do systému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CŽV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152128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Prohlubování a rozšiřování kvalifikace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263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7200" lvl="0" indent="-2556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1) Vytvořit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a v intervalu 4 – 5 let pravidelně aktualizovat strukturu akreditovaných  specializačních kurzů pro jednotlivé knihovnické pozice/ specializace 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7200" indent="-2556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2016</a:t>
            </a:r>
          </a:p>
          <a:p>
            <a:pPr marL="367200" lvl="0" indent="-2556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2)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Vytvořit systém garance kvality těchto kurzů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(akreditace)</a:t>
            </a:r>
          </a:p>
          <a:p>
            <a:pPr marL="366713" indent="-127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Termín: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2017</a:t>
            </a:r>
          </a:p>
          <a:p>
            <a:pPr marL="366713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3)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Spustit akreditované kurzy v systému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27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Termín: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2018 a dále</a:t>
            </a:r>
          </a:p>
          <a:p>
            <a:pPr marL="366713" indent="-12700">
              <a:lnSpc>
                <a:spcPct val="80000"/>
              </a:lnSpc>
              <a:buNone/>
            </a:pP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Specializační kurzy jsou obecně nepovinné, mohou se však vyskytnout výjimky, kdy specializační kurz bude minimálně nutný; takovéto kurzy by určitě měly být substitucí inovačních kurzů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7200" indent="-2556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7200" indent="-25560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</a:t>
            </a:r>
          </a:p>
        </p:txBody>
      </p:sp>
    </p:spTree>
    <p:extLst>
      <p:ext uri="{BB962C8B-B14F-4D97-AF65-F5344CB8AC3E}">
        <p14:creationId xmlns:p14="http://schemas.microsoft.com/office/powerpoint/2010/main" val="1931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i="1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 knihovnách pracují především středoškoláci; na řadě míst je to dostačující kvalifikace, mnohde však je žádoucí její zvýšení. K dispozici v ČR je funkční vysokoškolské oborové studium v Praze (ÚISK FF UK), Brně (KISK FF MU) a Opavě ( PFSU) i s kombinovanými formami, kvalifikaci lze tedy zvyšovat školním vzděláváním.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Cíl:  Udržet kombinované formy vysokoškolského studia na bakalářské i magisterské úrovni na všech oborových vysokých školách a ovlivnit vysokoškolské oborové studijní programy tak, aby respektovaly požadavky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praxe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864096"/>
          </a:xfrm>
        </p:spPr>
        <p:txBody>
          <a:bodyPr>
            <a:noAutofit/>
          </a:bodyPr>
          <a:lstStyle/>
          <a:p>
            <a:pPr lvl="0"/>
            <a:r>
              <a:rPr lang="cs-CZ" sz="4000" b="1" dirty="0" smtClean="0"/>
              <a:t>Zvyšování kvalifikace 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3468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7200" lvl="0" indent="-2556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1) Konstituovat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společný koncepční orgán knihoven a oborových (vysokých?) škol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řešící průnikové otázky, zejména změny forem studia a </a:t>
            </a:r>
            <a:r>
              <a:rPr lang="cs-CZ" sz="2800" dirty="0" err="1">
                <a:solidFill>
                  <a:schemeClr val="accent1">
                    <a:lumMod val="50000"/>
                  </a:schemeClr>
                </a:solidFill>
              </a:rPr>
              <a:t>kurikulí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s ohledem na praxi, oborové PGS a CŽV </a:t>
            </a:r>
          </a:p>
          <a:p>
            <a:pPr marL="367200" indent="-2556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Termín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2016</a:t>
            </a:r>
          </a:p>
          <a:p>
            <a:pPr marL="366713" lvl="0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2)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Iniciovat změny oborových </a:t>
            </a:r>
            <a:r>
              <a:rPr lang="cs-CZ" sz="2800" b="1" dirty="0" err="1">
                <a:solidFill>
                  <a:schemeClr val="accent1">
                    <a:lumMod val="50000"/>
                  </a:schemeClr>
                </a:solidFill>
              </a:rPr>
              <a:t>kurikulí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dle požadavků praxe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27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Termín: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průběžně</a:t>
            </a:r>
          </a:p>
          <a:p>
            <a:pPr marL="366713" lvl="0" indent="-190500">
              <a:lnSpc>
                <a:spcPct val="80000"/>
              </a:lnSpc>
              <a:buNone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3)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Iniciovat vznik kurzů CŽV, zejména specializačních, na oborových školách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2700">
              <a:lnSpc>
                <a:spcPct val="80000"/>
              </a:lnSpc>
              <a:buNone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Termín: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průběžně</a:t>
            </a:r>
          </a:p>
          <a:p>
            <a:pPr marL="366713" indent="-127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7200" indent="-2556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7200" indent="-255600">
              <a:lnSpc>
                <a:spcPct val="80000"/>
              </a:lnSpc>
              <a:buNone/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</a:t>
            </a:r>
          </a:p>
        </p:txBody>
      </p:sp>
    </p:spTree>
    <p:extLst>
      <p:ext uri="{BB962C8B-B14F-4D97-AF65-F5344CB8AC3E}">
        <p14:creationId xmlns:p14="http://schemas.microsoft.com/office/powerpoint/2010/main" val="905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i="1" dirty="0">
                <a:solidFill>
                  <a:schemeClr val="accent1">
                    <a:lumMod val="50000"/>
                  </a:schemeClr>
                </a:solidFill>
              </a:rPr>
              <a:t>Každý rok bude nutné provést vyhodnocení Koncepce a eventuální korekce či doplnění podle reálných možností a potřeb. V současné době není možno přesně predikovat, jak bude celý systém fungovat a jaké si např. vyžádá náklady či kdy která knihovna (knihovny) Koncepci akceptuje apod. </a:t>
            </a:r>
          </a:p>
          <a:p>
            <a:pPr>
              <a:lnSpc>
                <a:spcPct val="80000"/>
              </a:lnSpc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Koncepce CŽV</a:t>
            </a:r>
          </a:p>
        </p:txBody>
      </p:sp>
    </p:spTree>
    <p:extLst>
      <p:ext uri="{BB962C8B-B14F-4D97-AF65-F5344CB8AC3E}">
        <p14:creationId xmlns:p14="http://schemas.microsoft.com/office/powerpoint/2010/main" val="29320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 marL="366713" indent="-190500"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Jak se stát knihovníkem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 viz výše (r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elativně (ne)jasná pravidla 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66713" indent="-1905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Jak být a zůstat knihovníkem</a:t>
            </a:r>
          </a:p>
          <a:p>
            <a:pPr marL="633413" indent="-190500"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Znát a umět </a:t>
            </a:r>
          </a:p>
          <a:p>
            <a:pPr marL="633413" indent="-190500"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Obnovovat</a:t>
            </a:r>
          </a:p>
          <a:p>
            <a:pPr marL="633413" indent="-190500"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Doplňovat</a:t>
            </a:r>
          </a:p>
          <a:p>
            <a:pPr marL="633413" indent="-190500"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Rozšiřovat</a:t>
            </a:r>
          </a:p>
          <a:p>
            <a:pPr marL="633413" indent="-1905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Chtít (motivace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– růst mezd státních zaměstnanců,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benefity; co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je benefitem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?)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633413" indent="-1905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Být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ochoten k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mobilitě (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kraje bez vysokoškoláků, místa bez kvalifikovaných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sil)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633413" indent="-1905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Respektovat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a vydržet</a:t>
            </a:r>
          </a:p>
          <a:p>
            <a:pPr marL="633413" indent="-190500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367200" indent="-255600">
              <a:lnSpc>
                <a:spcPct val="80000"/>
              </a:lnSpc>
            </a:pP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Koncepce CŽV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578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Podepsáním pracovní smlouvy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Vystudováním oborové školy (a následnou praxí)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Získáním certifikátu NSK („částečný“ knihovník) a praxí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Setrváním 10 let na odborném místě v knihovně</a:t>
            </a: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(nebo se radši stát něčím jiným…)</a:t>
            </a:r>
          </a:p>
          <a:p>
            <a:pPr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Jak se stát knihovníkem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6799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Zlata Houšková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Tel.: 773-461-554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e-mail</a:t>
            </a:r>
            <a:r>
              <a:rPr lang="cs-CZ" sz="2800" b="1" dirty="0" smtClean="0"/>
              <a:t>: </a:t>
            </a:r>
            <a:r>
              <a:rPr lang="cs-CZ" sz="2800" b="1" dirty="0" smtClean="0">
                <a:hlinkClick r:id="rId2"/>
              </a:rPr>
              <a:t>zlata.houskova@gmail.com</a:t>
            </a:r>
            <a:endParaRPr lang="cs-CZ" sz="2800" b="1" dirty="0" smtClean="0"/>
          </a:p>
          <a:p>
            <a:pPr>
              <a:lnSpc>
                <a:spcPct val="80000"/>
              </a:lnSpc>
            </a:pPr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Díky za výdrž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5062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Co je NSK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Principiální výhoda pro trh práce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23 knihovnických PK v NSK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(nemusí být definitivní)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6 zveřejněných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(připravovaná revize v r. 2016)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17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 všech připomínkových řízeních stvrzovatelů, MK ČR, NÚV…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na MŠMT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2 Autorizované osoby</a:t>
            </a:r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Kurzy MZK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akreditované MŠMT ČR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Vsuvka: certifikáty NSK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213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Kurikula oborových škol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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Profesní kvalifikace NSK 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Naše vlastní uvážení (oborově?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k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onkrétní knihovna?) 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Je to možné?  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Odpovědi jsou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velmi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detailně v NSP, NSK a dalších materiálech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(ale stejně to nestačí…)</a:t>
            </a: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Příklady mnohokrát uváděné…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Co má znát a umět knihovník?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5954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752528"/>
          </a:xfrm>
        </p:spPr>
        <p:txBody>
          <a:bodyPr>
            <a:normAutofit/>
          </a:bodyPr>
          <a:lstStyle/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Odborné oborové znalosti, vědomosti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systém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jeho prvky, vazby, cíle, principy, procesy…)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Řemeslo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od A do Z (x rešeršní strategie, tvorba a využívání databází…)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Literatura,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literární teorie, estetika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Informační gramotnost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(vysoká)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Pedagogické, psychologické, lektorské kompetence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Kompetence z oblasti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handicapu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interkulturality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…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Druhý obor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(specializované knihovny)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Znalost regionu, lokality,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komunity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...</a:t>
            </a:r>
          </a:p>
          <a:p>
            <a:pPr marL="367200" indent="-255600">
              <a:lnSpc>
                <a:spcPct val="80000"/>
              </a:lnSpc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….</a:t>
            </a: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1014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4000" dirty="0"/>
              <a:t>Co má znát a umět knihovník?</a:t>
            </a:r>
          </a:p>
        </p:txBody>
      </p:sp>
    </p:spTree>
    <p:extLst>
      <p:ext uri="{BB962C8B-B14F-4D97-AF65-F5344CB8AC3E}">
        <p14:creationId xmlns:p14="http://schemas.microsoft.com/office/powerpoint/2010/main" val="23381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255600"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Obecné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kompetence:</a:t>
            </a:r>
          </a:p>
          <a:p>
            <a:pPr marL="722313" indent="-192088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Perfektní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používání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 využívání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ICT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včetně rychlé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 trvalé akceptace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nejnovějších změn a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trendů </a:t>
            </a:r>
          </a:p>
          <a:p>
            <a:pPr marL="722313" indent="-192088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Právní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a ekonomické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povědomí/minimum </a:t>
            </a:r>
          </a:p>
          <a:p>
            <a:pPr marL="722313" indent="-192088"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Excelentní jazyková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způsobilost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ČJ, AJ,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další jazyk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?)…</a:t>
            </a:r>
          </a:p>
          <a:p>
            <a:pPr marL="722313" indent="-192088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722313" indent="-192088">
              <a:lnSpc>
                <a:spcPct val="80000"/>
              </a:lnSpc>
            </a:pPr>
            <a:endParaRPr lang="cs-CZ" sz="28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432000" indent="-255600">
              <a:lnSpc>
                <a:spcPct val="80000"/>
              </a:lnSpc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676456" cy="12241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4000" dirty="0"/>
              <a:t>Co má znát a umět knihovník?</a:t>
            </a:r>
          </a:p>
        </p:txBody>
      </p:sp>
    </p:spTree>
    <p:extLst>
      <p:ext uri="{BB962C8B-B14F-4D97-AF65-F5344CB8AC3E}">
        <p14:creationId xmlns:p14="http://schemas.microsoft.com/office/powerpoint/2010/main" val="144049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367200" indent="-255600">
              <a:lnSpc>
                <a:spcPct val="80000"/>
              </a:lnSpc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Měkké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kompetence: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kreativita,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flexibilita, aktivita, komunikační schopnosti, schopnost kooperace a práce v týmu, orientace na klienta/uživatele, výkonnost, samostatnost, zvládání zátěže, schopnost plánovat a organizovat práci, orientace v informacích, připravenost na CŽU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…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cs-CZ" sz="4400" dirty="0"/>
              <a:t>Co má znát a umět knihovník?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20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Samozřejmě zvládnout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celou řadu manuálních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a administrativních dovedností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(od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stěhování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fondů a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mobiliáře,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přes pořadatelskou činnost, po statistiky, výkazy a zprávy všeho druhu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atd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.) 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V poslední době se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přidávají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požadavky na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kompetence z oboru marketingu, propagace, PR, dramaturgie, produkce kulturních zařízení, pedagogiky volného času,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tvorby a řízení projektů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atd. atd. </a:t>
            </a:r>
            <a:endParaRPr lang="cs-CZ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vše pokud možno v co nejvyšší kvalitě a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úrovni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Co má znát a umět knihovník?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57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lastní 1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500</TotalTime>
  <Words>1109</Words>
  <Application>Microsoft Office PowerPoint</Application>
  <PresentationFormat>Předvádění na obrazovce (4:3)</PresentationFormat>
  <Paragraphs>158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Shluk</vt:lpstr>
      <vt:lpstr>Jak se stát knihovníkem. Návod s (ne)jasnými pravidly</vt:lpstr>
      <vt:lpstr>Otázka č. 1: Kdo je knihovník?</vt:lpstr>
      <vt:lpstr>Jak se stát knihovníkem</vt:lpstr>
      <vt:lpstr>Vsuvka: certifikáty NSK</vt:lpstr>
      <vt:lpstr>Co má znát a umět knihovník?</vt:lpstr>
      <vt:lpstr>Co má znát a umět knihovník?</vt:lpstr>
      <vt:lpstr>Co má znát a umět knihovník?</vt:lpstr>
      <vt:lpstr>Co má znát a umět knihovník?</vt:lpstr>
      <vt:lpstr>Co má znát a umět knihovník?</vt:lpstr>
      <vt:lpstr>Vsuvka: varování</vt:lpstr>
      <vt:lpstr>Co může znát a umět knihovník?</vt:lpstr>
      <vt:lpstr>Co s tím?</vt:lpstr>
      <vt:lpstr>Co s tím?</vt:lpstr>
      <vt:lpstr>Co dělat?</vt:lpstr>
      <vt:lpstr>Koncepce CŽV</vt:lpstr>
      <vt:lpstr> Doplnění (změna) kvalifikace  </vt:lpstr>
      <vt:lpstr>Doplnění (změna) kvalifikace  </vt:lpstr>
      <vt:lpstr>Harmonogram</vt:lpstr>
      <vt:lpstr>Harmonogram</vt:lpstr>
      <vt:lpstr>Harmonogram</vt:lpstr>
      <vt:lpstr>Obnovování kvalifikace</vt:lpstr>
      <vt:lpstr>Harmonogram</vt:lpstr>
      <vt:lpstr>Harmonogram</vt:lpstr>
      <vt:lpstr> Prohlubování a rozšiřování kvalifikace </vt:lpstr>
      <vt:lpstr>Harmonogram</vt:lpstr>
      <vt:lpstr>Zvyšování kvalifikace  </vt:lpstr>
      <vt:lpstr>Harmonogram</vt:lpstr>
      <vt:lpstr>Koncepce CŽV</vt:lpstr>
      <vt:lpstr>Koncepce CŽV</vt:lpstr>
      <vt:lpstr>Díky za výdrž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stát knihovníkem Návod s (ne)jasnými pravidly</dc:title>
  <dc:creator>Zlata</dc:creator>
  <cp:lastModifiedBy>Zlata</cp:lastModifiedBy>
  <cp:revision>53</cp:revision>
  <dcterms:created xsi:type="dcterms:W3CDTF">2016-02-09T17:37:52Z</dcterms:created>
  <dcterms:modified xsi:type="dcterms:W3CDTF">2016-02-22T15:14:10Z</dcterms:modified>
</cp:coreProperties>
</file>